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sldIdLst>
    <p:sldId id="256" r:id="rId2"/>
    <p:sldId id="260" r:id="rId3"/>
    <p:sldId id="259" r:id="rId4"/>
    <p:sldId id="285" r:id="rId5"/>
    <p:sldId id="262" r:id="rId6"/>
    <p:sldId id="265" r:id="rId7"/>
    <p:sldId id="266" r:id="rId8"/>
    <p:sldId id="267" r:id="rId9"/>
    <p:sldId id="268" r:id="rId10"/>
    <p:sldId id="269" r:id="rId11"/>
    <p:sldId id="275" r:id="rId12"/>
    <p:sldId id="270" r:id="rId13"/>
    <p:sldId id="277" r:id="rId14"/>
    <p:sldId id="287" r:id="rId15"/>
    <p:sldId id="272" r:id="rId16"/>
    <p:sldId id="278" r:id="rId17"/>
    <p:sldId id="279" r:id="rId18"/>
    <p:sldId id="271" r:id="rId19"/>
    <p:sldId id="280" r:id="rId20"/>
    <p:sldId id="288" r:id="rId21"/>
    <p:sldId id="273" r:id="rId22"/>
    <p:sldId id="289" r:id="rId23"/>
    <p:sldId id="281" r:id="rId24"/>
    <p:sldId id="286" r:id="rId25"/>
    <p:sldId id="290" r:id="rId26"/>
    <p:sldId id="274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5642"/>
    <a:srgbClr val="A50021"/>
    <a:srgbClr val="000000"/>
    <a:srgbClr val="6F5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3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63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7938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72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22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0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2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3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7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3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5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7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75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34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54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B75154-5ADD-4435-A576-7E928CDBB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6897" y="35791"/>
            <a:ext cx="9144000" cy="1641490"/>
          </a:xfrm>
        </p:spPr>
        <p:txBody>
          <a:bodyPr>
            <a:noAutofit/>
          </a:bodyPr>
          <a:lstStyle/>
          <a:p>
            <a:r>
              <a:rPr lang="pl-PL" sz="96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APOKALIPSA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650AA65-011A-4DDC-B95A-0AB0B5705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6897" y="1307310"/>
            <a:ext cx="9144000" cy="754025"/>
          </a:xfrm>
        </p:spPr>
        <p:txBody>
          <a:bodyPr>
            <a:normAutofit/>
          </a:bodyPr>
          <a:lstStyle/>
          <a:p>
            <a:r>
              <a:rPr lang="pl-PL" sz="3600" dirty="0"/>
              <a:t>KSIĘGA NADZIEI</a:t>
            </a:r>
          </a:p>
        </p:txBody>
      </p:sp>
      <p:pic>
        <p:nvPicPr>
          <p:cNvPr id="1026" name="Picture 2" descr="Obraz moÅ¼e zawieraÄ: co najmniej jedna osoba, przyroda i na zewnÄtrz">
            <a:extLst>
              <a:ext uri="{FF2B5EF4-FFF2-40B4-BE49-F238E27FC236}">
                <a16:creationId xmlns:a16="http://schemas.microsoft.com/office/drawing/2014/main" id="{09C6FB59-8AAD-4EED-8E41-4AD7E9B11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425"/>
            <a:ext cx="12192000" cy="640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51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57997F-0AF3-4C22-85E4-E3267FC3A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43281"/>
            <a:ext cx="10131425" cy="6467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Ja, Jan, wasz brat,  </a:t>
            </a:r>
            <a:r>
              <a:rPr lang="pl-PL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złączony z wami przez ucisk</a:t>
            </a:r>
            <a:r>
              <a:rPr lang="pl-PL" dirty="0"/>
              <a:t>, królestwo i wytrwałość w Jezusie, z powodu słowa Bożego i świadectwa Jezusa znalazłem się na wyspie zwanej </a:t>
            </a:r>
            <a:r>
              <a:rPr lang="pl-PL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Patmos</a:t>
            </a:r>
            <a:r>
              <a:rPr lang="pl-PL" b="1" dirty="0">
                <a:solidFill>
                  <a:srgbClr val="FFFF00"/>
                </a:solidFill>
              </a:rPr>
              <a:t>.</a:t>
            </a:r>
            <a:r>
              <a:rPr lang="pl-PL" dirty="0"/>
              <a:t> W dzień Pana  ogarnął mnie Duch i usłyszałem za sobą głos  potężny jak dźwięk trąby, który mówił: „To, co widzisz, opisz w księdze i prześlij do siedmiu Kościołów: do Efezu, Smyrny, Pergamonu, Tiatyry, Sard, Filadelfii i Laodycei”. Obejrzałem się, żeby zobaczyć, co za głos do mnie mówił. Gdy się obejrzałem, zobaczyłem siedem złotych świeczników, a pośród świeczników kogoś podobnego do </a:t>
            </a:r>
            <a:r>
              <a:rPr lang="pl-PL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Syna Człowieczego,  ubranego w szatę długą do stóp i przepasanego na piersiach złotym pasem. Jego głowa i włosy były białe jak biała wełna, jak śnieg, a oczy jak płomień ognia.</a:t>
            </a:r>
            <a:r>
              <a:rPr lang="pl-PL" dirty="0"/>
              <a:t> Jego stopy były podobne do drogocennego metalu oczyszczonego w tyglu, a Jego głos – jak szum wielkich wód. W prawej ręce trzymał siedem gwiazd, a z Jego ust wychodził </a:t>
            </a:r>
            <a:r>
              <a:rPr lang="pl-PL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ostry miecz obosieczny</a:t>
            </a:r>
            <a:r>
              <a:rPr lang="pl-PL" dirty="0"/>
              <a:t>. Jego wygląd podobny był do słońca świecącego pełnią swego blasku.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063754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57997F-0AF3-4C22-85E4-E3267FC3A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43281"/>
            <a:ext cx="10131425" cy="6467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Gdy Go ujrzałem, padłem jak martwy do Jego stóp. On jednak położył na mnie swoją prawą rękę i powiedział: „</a:t>
            </a:r>
            <a:r>
              <a:rPr lang="pl-PL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Nie bój się! </a:t>
            </a:r>
            <a:r>
              <a:rPr lang="pl-PL" dirty="0"/>
              <a:t>Ja jestem Pierwszy i Ostatni, i Żyjący. Byłem umarły, a oto jestem Żyjący na wieki wieków. Mam też klucze śmierci i krainy umarłych. Opisz więc to, co widziałeś, co jest i co stanie się potem. Tajemnica siedmiu gwiazd, które zobaczyłeś w mojej prawej ręce i siedmiu złotych świeczników jest taka: siedem gwiazd to aniołowie  siedmiu Kościołów, a </a:t>
            </a:r>
            <a:r>
              <a:rPr lang="pl-PL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siedem świeczników to siedem Kościołów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2340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OBJAWIENIE JEZUSA CHRYSTUSA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Kogo czy czyje?</a:t>
            </a:r>
          </a:p>
          <a:p>
            <a:r>
              <a:rPr lang="pl-PL" sz="2800" dirty="0" err="1"/>
              <a:t>Apokalipsis</a:t>
            </a:r>
            <a:r>
              <a:rPr lang="pl-PL" sz="2800" dirty="0"/>
              <a:t> – odsłonięcie tego, co jest zakryte (tautologia?)</a:t>
            </a:r>
          </a:p>
          <a:p>
            <a:r>
              <a:rPr lang="pl-PL" dirty="0" err="1"/>
              <a:t>Martyrian</a:t>
            </a:r>
            <a:r>
              <a:rPr lang="pl-PL" dirty="0"/>
              <a:t> – świadectwo Jezusa</a:t>
            </a:r>
            <a:endParaRPr lang="pl-PL" sz="2800" dirty="0"/>
          </a:p>
          <a:p>
            <a:r>
              <a:rPr lang="pl-PL" dirty="0" err="1"/>
              <a:t>Mistagogia</a:t>
            </a:r>
            <a:r>
              <a:rPr lang="pl-PL" dirty="0"/>
              <a:t>, misterium, wtajemniczenie</a:t>
            </a:r>
          </a:p>
          <a:p>
            <a:r>
              <a:rPr lang="pl-PL" sz="2800" dirty="0"/>
              <a:t>Jan jest prorokiem (jaki gatunek literacki?)</a:t>
            </a:r>
          </a:p>
          <a:p>
            <a:r>
              <a:rPr lang="pl-PL" dirty="0"/>
              <a:t>Stopnie wtajemniczenia: Bóg-Jezus Chrystus-anioł-Jan</a:t>
            </a:r>
          </a:p>
          <a:p>
            <a:r>
              <a:rPr lang="pl-PL" dirty="0"/>
              <a:t>1,12: </a:t>
            </a:r>
            <a:r>
              <a:rPr lang="pl-PL" i="1" dirty="0"/>
              <a:t>Obróciłem się by widzieć głos</a:t>
            </a:r>
          </a:p>
          <a:p>
            <a:r>
              <a:rPr lang="pl-PL" dirty="0"/>
              <a:t>Kim jest Jan? Nie wiemy. </a:t>
            </a:r>
          </a:p>
          <a:p>
            <a:r>
              <a:rPr lang="pl-PL" dirty="0"/>
              <a:t>Jan uniwersalny* - „poświadczył” gr. </a:t>
            </a:r>
            <a:r>
              <a:rPr lang="pl-PL" i="1" dirty="0" err="1"/>
              <a:t>Hemartyrese’n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69726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JAN UNIWERSALNY</a:t>
            </a:r>
            <a:endParaRPr lang="pl-PL" sz="5400" b="1" dirty="0">
              <a:solidFill>
                <a:srgbClr val="FFC00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1026" name="Picture 2" descr="Znalezione obrazy dla zapytania ludzie">
            <a:extLst>
              <a:ext uri="{FF2B5EF4-FFF2-40B4-BE49-F238E27FC236}">
                <a16:creationId xmlns:a16="http://schemas.microsoft.com/office/drawing/2014/main" id="{BFD3DA09-E16D-4136-A288-A065EBAAB7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217" y="1825625"/>
            <a:ext cx="696214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768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PATMOS</a:t>
            </a:r>
            <a:endParaRPr lang="pl-PL" sz="5400" b="1" dirty="0">
              <a:solidFill>
                <a:srgbClr val="FFC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B6588B6-D83B-4D86-88AB-ED0483099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53B009C-5D3A-45DF-AC59-AB1C36F84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84" t="8931" r="9186" b="8256"/>
          <a:stretch/>
        </p:blipFill>
        <p:spPr>
          <a:xfrm>
            <a:off x="2744597" y="1338322"/>
            <a:ext cx="6702805" cy="483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29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ODCZYTYWANIE, SŁUCHANIE I PRZESTRZEGANIE</a:t>
            </a:r>
          </a:p>
        </p:txBody>
      </p:sp>
      <p:pic>
        <p:nvPicPr>
          <p:cNvPr id="2052" name="Picture 4" descr="Podobny obraz">
            <a:extLst>
              <a:ext uri="{FF2B5EF4-FFF2-40B4-BE49-F238E27FC236}">
                <a16:creationId xmlns:a16="http://schemas.microsoft.com/office/drawing/2014/main" id="{FCBF7C09-2A50-4459-9F24-7B46B046A2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819" y="1825625"/>
            <a:ext cx="659293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440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ODCZYTYWANIE, SŁUCHANIE I PRZESTRZEGANIE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Jesteśmy we wnętrzu katedry (G. </a:t>
            </a:r>
            <a:r>
              <a:rPr lang="pl-PL" sz="2800" dirty="0" err="1"/>
              <a:t>Ravasi</a:t>
            </a:r>
            <a:r>
              <a:rPr lang="pl-PL" sz="2800" dirty="0"/>
              <a:t>)</a:t>
            </a:r>
          </a:p>
          <a:p>
            <a:r>
              <a:rPr lang="pl-PL" dirty="0"/>
              <a:t>Lektor – odczytuje tekst we wspólnocie (l. .poj.)</a:t>
            </a:r>
            <a:endParaRPr lang="pl-PL" sz="2800" dirty="0"/>
          </a:p>
          <a:p>
            <a:r>
              <a:rPr lang="pl-PL" sz="2800" dirty="0"/>
              <a:t>Kościół gr. </a:t>
            </a:r>
            <a:r>
              <a:rPr lang="pl-PL" sz="2800" i="1" dirty="0" err="1"/>
              <a:t>ekklesia</a:t>
            </a:r>
            <a:r>
              <a:rPr lang="pl-PL" sz="2800" dirty="0"/>
              <a:t> –  słucha Słowa Bożego (l .mn.)</a:t>
            </a:r>
          </a:p>
          <a:p>
            <a:r>
              <a:rPr lang="pl-PL" dirty="0"/>
              <a:t>Przestrzeganie – zachowywanie, </a:t>
            </a:r>
            <a:r>
              <a:rPr lang="pl-PL" dirty="0" err="1"/>
              <a:t>actio</a:t>
            </a:r>
            <a:r>
              <a:rPr lang="pl-PL" dirty="0"/>
              <a:t> z </a:t>
            </a:r>
            <a:r>
              <a:rPr lang="pl-PL" i="1" dirty="0" err="1"/>
              <a:t>lectio</a:t>
            </a:r>
            <a:r>
              <a:rPr lang="pl-PL" i="1" dirty="0"/>
              <a:t> </a:t>
            </a:r>
            <a:r>
              <a:rPr lang="pl-PL" i="1" dirty="0" err="1"/>
              <a:t>divina</a:t>
            </a:r>
            <a:endParaRPr lang="pl-PL" i="1" dirty="0"/>
          </a:p>
          <a:p>
            <a:r>
              <a:rPr lang="pl-PL" sz="2800" i="1" dirty="0"/>
              <a:t>Liturgia pierwotnego kościoła: </a:t>
            </a:r>
          </a:p>
          <a:p>
            <a:r>
              <a:rPr lang="pl-PL" dirty="0"/>
              <a:t>Encyklika – list okólny</a:t>
            </a:r>
          </a:p>
          <a:p>
            <a:r>
              <a:rPr lang="pl-PL" sz="2800" dirty="0"/>
              <a:t>Wędrująca księga*. Ważny jest przekaz. Jest nieuchwytna, ciągle w ruchu. Wieloznaczność to jej podstawowa cecha.</a:t>
            </a:r>
          </a:p>
        </p:txBody>
      </p:sp>
    </p:spTree>
    <p:extLst>
      <p:ext uri="{BB962C8B-B14F-4D97-AF65-F5344CB8AC3E}">
        <p14:creationId xmlns:p14="http://schemas.microsoft.com/office/powerpoint/2010/main" val="1010766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ODCZYTYWANIE, SŁUCHANIE I PRZESTRZEGANIE</a:t>
            </a:r>
          </a:p>
        </p:txBody>
      </p:sp>
      <p:pic>
        <p:nvPicPr>
          <p:cNvPr id="4098" name="Picture 2" descr="Znalezione obrazy dla zapytania wÄdrowiec">
            <a:extLst>
              <a:ext uri="{FF2B5EF4-FFF2-40B4-BE49-F238E27FC236}">
                <a16:creationId xmlns:a16="http://schemas.microsoft.com/office/drawing/2014/main" id="{565A9A47-5F82-4A5E-A84E-E446135A0B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167" y="1825625"/>
            <a:ext cx="648224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33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SIEDEM KOŚCIOŁÓW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Cyfra siedem: symbol powszechności, pełni, szczęścia</a:t>
            </a:r>
          </a:p>
          <a:p>
            <a:r>
              <a:rPr lang="pl-PL" dirty="0"/>
              <a:t>Nie tylko Jan jest uniwersalny. Słuchacze są uniwersalni.</a:t>
            </a:r>
          </a:p>
          <a:p>
            <a:r>
              <a:rPr lang="pl-PL" sz="2800" dirty="0"/>
              <a:t>Wspólnota mówi do wspólnoty. Pierwotny kościół przemawia do nas przez 2000 lat. Tak tworzy się ciągłość apostolska.</a:t>
            </a:r>
          </a:p>
          <a:p>
            <a:r>
              <a:rPr lang="pl-PL" dirty="0"/>
              <a:t>Siedem kościołów to cały Kościół wszystkich wieków. </a:t>
            </a:r>
          </a:p>
          <a:p>
            <a:r>
              <a:rPr lang="pl-PL" sz="2800" dirty="0"/>
              <a:t>Jakie są pierwsze słowa: „Łaska wam i pokój!” </a:t>
            </a:r>
            <a:r>
              <a:rPr lang="pl-PL" dirty="0" err="1"/>
              <a:t>Charis</a:t>
            </a:r>
            <a:r>
              <a:rPr lang="pl-PL" dirty="0"/>
              <a:t> </a:t>
            </a:r>
            <a:r>
              <a:rPr lang="pl-PL" dirty="0" err="1"/>
              <a:t>kai</a:t>
            </a:r>
            <a:r>
              <a:rPr lang="pl-PL" dirty="0"/>
              <a:t> </a:t>
            </a:r>
            <a:r>
              <a:rPr lang="pl-PL" dirty="0" err="1"/>
              <a:t>eirene</a:t>
            </a:r>
            <a:endParaRPr lang="pl-PL" sz="2800" dirty="0"/>
          </a:p>
          <a:p>
            <a:r>
              <a:rPr lang="pl-PL" dirty="0"/>
              <a:t>Otwarcie księgi jest początkiem liturgii wieków.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068008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SIEDEM KOŚCIOŁÓW</a:t>
            </a:r>
          </a:p>
        </p:txBody>
      </p:sp>
      <p:pic>
        <p:nvPicPr>
          <p:cNvPr id="5124" name="Picture 4" descr="Znalezione obrazy dla zapytania meczennicy">
            <a:extLst>
              <a:ext uri="{FF2B5EF4-FFF2-40B4-BE49-F238E27FC236}">
                <a16:creationId xmlns:a16="http://schemas.microsoft.com/office/drawing/2014/main" id="{0D8C2C12-B70F-48F0-A67D-FCA3583766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43" y="1825625"/>
            <a:ext cx="691908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41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DLACZEGO APOKALIPSA?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Potoczne rozumienie</a:t>
            </a:r>
          </a:p>
          <a:p>
            <a:r>
              <a:rPr lang="pl-PL" sz="3600" dirty="0"/>
              <a:t>Kultura masowa</a:t>
            </a:r>
          </a:p>
          <a:p>
            <a:r>
              <a:rPr lang="pl-PL" sz="3600" dirty="0"/>
              <a:t>Interpretacje</a:t>
            </a:r>
          </a:p>
          <a:p>
            <a:r>
              <a:rPr lang="pl-PL" sz="3600" dirty="0"/>
              <a:t>Obrona przed herezjami</a:t>
            </a:r>
          </a:p>
          <a:p>
            <a:r>
              <a:rPr lang="pl-PL" sz="3600" dirty="0"/>
              <a:t>Jaka jest Apokalipsa naprawdę?</a:t>
            </a:r>
          </a:p>
          <a:p>
            <a:r>
              <a:rPr lang="pl-PL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Nasz cel: Odszukać nowe znaczenia Apokalipsy i przyjąć ja jako Słowo Boga!</a:t>
            </a:r>
          </a:p>
          <a:p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109188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SIEDEM KOŚCIOŁÓW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B7AB45E-9D4F-4848-8FF4-9955E61E6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Seven Churches of Revelation">
            <a:extLst>
              <a:ext uri="{FF2B5EF4-FFF2-40B4-BE49-F238E27FC236}">
                <a16:creationId xmlns:a16="http://schemas.microsoft.com/office/drawing/2014/main" id="{E2FB067F-47FB-4B65-92BC-AC563ACAE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00" y="1928812"/>
            <a:ext cx="44958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832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SYN CZŁOWIECZY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Syn człowieka=człowiek (hebr. Ben Adam)</a:t>
            </a:r>
          </a:p>
          <a:p>
            <a:r>
              <a:rPr lang="pl-PL" dirty="0"/>
              <a:t>Chrystus – Bóg i człowiek (unia hipostatyczna)</a:t>
            </a:r>
          </a:p>
          <a:p>
            <a:r>
              <a:rPr lang="pl-PL" sz="2800" dirty="0"/>
              <a:t>Obraz zaczerpnięty z Księgi Dawida 7, 13-14:</a:t>
            </a:r>
          </a:p>
          <a:p>
            <a:r>
              <a:rPr lang="pl-PL" i="1" dirty="0"/>
              <a:t>Patrzałem w nocnych widzeniach: a oto na obłokach nieba przybywa jakby Syn Człowieczy*. Podchodzi do Przedwiecznego i wprowadzają Go przed Niego. Powierzono Mu panowanie, chwałę i władzę królewską, a służyły Mu wszystkie narody, ludy i języki. Panowanie Jego jest wiecznym panowaniem, które nie przeminie, a Jego królestwo nie ulegnie zagładzie.</a:t>
            </a:r>
            <a:endParaRPr lang="pl-PL" sz="2800" i="1" dirty="0"/>
          </a:p>
        </p:txBody>
      </p:sp>
    </p:spTree>
    <p:extLst>
      <p:ext uri="{BB962C8B-B14F-4D97-AF65-F5344CB8AC3E}">
        <p14:creationId xmlns:p14="http://schemas.microsoft.com/office/powerpoint/2010/main" val="3383550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SYN CZŁOWIECZY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Powłóczysta szata </a:t>
            </a:r>
            <a:r>
              <a:rPr lang="pl-PL" sz="2800" dirty="0"/>
              <a:t>– symbol dostojeństwa i przynależności do bogatego rodu, godność senatorska lub cesarska</a:t>
            </a:r>
          </a:p>
          <a:p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Złoty pas </a:t>
            </a:r>
            <a:r>
              <a:rPr lang="pl-PL" dirty="0"/>
              <a:t>– symbol dobrobytu, nieugiętości, mocy, czystości</a:t>
            </a:r>
          </a:p>
          <a:p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</a:t>
            </a:r>
            <a:r>
              <a:rPr lang="pl-PL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iałe włosy </a:t>
            </a:r>
            <a:r>
              <a:rPr lang="pl-PL" sz="2800" dirty="0"/>
              <a:t>– symbol mądrości, doświadczenia, wiedzy.</a:t>
            </a:r>
          </a:p>
          <a:p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Oczy jak ogień </a:t>
            </a:r>
            <a:r>
              <a:rPr lang="pl-PL" dirty="0"/>
              <a:t>– przenikliwość Bożego spojrzenia, wszechwiedza, emanacja siły wewnętrznej</a:t>
            </a:r>
          </a:p>
          <a:p>
            <a:r>
              <a:rPr lang="pl-PL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Spiżowe stopy </a:t>
            </a:r>
            <a:r>
              <a:rPr lang="pl-PL" sz="2800" dirty="0"/>
              <a:t>– trwałość panowania, niewzruszoność</a:t>
            </a:r>
          </a:p>
          <a:p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Głos</a:t>
            </a:r>
            <a:r>
              <a:rPr lang="pl-PL" dirty="0"/>
              <a:t> jak głos wielu wód - z </a:t>
            </a:r>
            <a:r>
              <a:rPr lang="pl-PL" dirty="0" err="1"/>
              <a:t>Ez</a:t>
            </a:r>
            <a:r>
              <a:rPr lang="pl-PL" dirty="0"/>
              <a:t>, </a:t>
            </a:r>
            <a:r>
              <a:rPr lang="pl-PL" dirty="0" err="1"/>
              <a:t>tremendum</a:t>
            </a:r>
            <a:endParaRPr lang="pl-PL" sz="2800" dirty="0"/>
          </a:p>
          <a:p>
            <a:r>
              <a:rPr lang="pl-PL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Z ust wychodzi mieć obosieczny</a:t>
            </a:r>
            <a:endParaRPr lang="pl-PL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19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SYN CZŁOWIECZY</a:t>
            </a:r>
          </a:p>
        </p:txBody>
      </p:sp>
      <p:pic>
        <p:nvPicPr>
          <p:cNvPr id="6146" name="Picture 2" descr="Znalezione obrazy dla zapytania syn czÅowieczy">
            <a:extLst>
              <a:ext uri="{FF2B5EF4-FFF2-40B4-BE49-F238E27FC236}">
                <a16:creationId xmlns:a16="http://schemas.microsoft.com/office/drawing/2014/main" id="{557F3B45-5EDE-4122-863F-426E428373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86" y="1825625"/>
            <a:ext cx="83130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517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MIECZ OBOSIECZNY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Słowo Boże – </a:t>
            </a:r>
            <a:r>
              <a:rPr lang="pl-PL" sz="2800" dirty="0" err="1"/>
              <a:t>Hbr</a:t>
            </a:r>
            <a:r>
              <a:rPr lang="pl-PL" dirty="0"/>
              <a:t> 4, 12: </a:t>
            </a:r>
            <a:r>
              <a:rPr lang="pl-PL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Żywe bowiem jest słowo Boże, skuteczne i ostrzejsze niż wszelki miecz obosieczny, przenikające aż do rozdzielenia duszy i ducha, stawów i szpiku, zdolne osądzić pragnienia i myśli serca.</a:t>
            </a:r>
            <a:endParaRPr lang="pl-PL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pl-PL" dirty="0"/>
              <a:t>Technika walki mieczem. </a:t>
            </a:r>
            <a:r>
              <a:rPr lang="pl-PL" sz="2800" dirty="0"/>
              <a:t>Miecz to nie szabla. </a:t>
            </a:r>
            <a:r>
              <a:rPr lang="pl-PL" dirty="0"/>
              <a:t>Szabla tnie, miecz zabija!</a:t>
            </a:r>
          </a:p>
          <a:p>
            <a:r>
              <a:rPr lang="pl-PL" sz="2800" dirty="0"/>
              <a:t>Chrześcijaństwo jako droga duchowa głównie polega na burzeniu, a nie budowaniu. </a:t>
            </a:r>
            <a:r>
              <a:rPr lang="pl-PL" i="1" dirty="0"/>
              <a:t>P</a:t>
            </a:r>
            <a:r>
              <a:rPr lang="pl-PL" sz="2800" i="1" dirty="0"/>
              <a:t>rzyniosłem ogień i rozłam. </a:t>
            </a:r>
          </a:p>
          <a:p>
            <a:r>
              <a:rPr lang="pl-PL" sz="2800" dirty="0"/>
              <a:t>Słowo Boże ma mnie złamać. Zabić! Tylko martwy może zmartwychwstać.</a:t>
            </a:r>
          </a:p>
        </p:txBody>
      </p:sp>
    </p:spTree>
    <p:extLst>
      <p:ext uri="{BB962C8B-B14F-4D97-AF65-F5344CB8AC3E}">
        <p14:creationId xmlns:p14="http://schemas.microsoft.com/office/powerpoint/2010/main" val="3573191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MIECZ OBOSIECZNY I SZABLA</a:t>
            </a:r>
          </a:p>
        </p:txBody>
      </p:sp>
      <p:pic>
        <p:nvPicPr>
          <p:cNvPr id="2050" name="Picture 2" descr="Znalezione obrazy dla zapytania szczerbiec">
            <a:extLst>
              <a:ext uri="{FF2B5EF4-FFF2-40B4-BE49-F238E27FC236}">
                <a16:creationId xmlns:a16="http://schemas.microsoft.com/office/drawing/2014/main" id="{207A2590-C1E2-4AE1-925E-9623981481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48302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nalezione obrazy dla zapytania szabla 1920">
            <a:extLst>
              <a:ext uri="{FF2B5EF4-FFF2-40B4-BE49-F238E27FC236}">
                <a16:creationId xmlns:a16="http://schemas.microsoft.com/office/drawing/2014/main" id="{E05F6436-ABF0-4BAA-98C5-4FD465FDD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690" y="1690688"/>
            <a:ext cx="448811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448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NIE BÓJ SIĘ!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800" dirty="0"/>
              <a:t>Pierwsze słowa Jezusa w Apokalipsie!</a:t>
            </a:r>
          </a:p>
          <a:p>
            <a:r>
              <a:rPr lang="pl-PL" sz="2800" dirty="0"/>
              <a:t>Non </a:t>
            </a:r>
            <a:r>
              <a:rPr lang="pl-PL" sz="2800" dirty="0" err="1"/>
              <a:t>abbiate</a:t>
            </a:r>
            <a:r>
              <a:rPr lang="pl-PL" sz="2800" dirty="0"/>
              <a:t> </a:t>
            </a:r>
            <a:r>
              <a:rPr lang="pl-PL" sz="2800" dirty="0" err="1"/>
              <a:t>paura</a:t>
            </a:r>
            <a:r>
              <a:rPr lang="pl-PL" sz="2800" dirty="0"/>
              <a:t>! (Jan Paweł II na rozpoczęcie pontyfikatu)</a:t>
            </a:r>
          </a:p>
          <a:p>
            <a:r>
              <a:rPr lang="pl-PL" dirty="0"/>
              <a:t>To, co usłyszysz nie powinno cię przestraszyć, ale wzbudzić nadzieję. Ja mam panowanie nad tym wszystkim!</a:t>
            </a:r>
          </a:p>
          <a:p>
            <a:r>
              <a:rPr lang="pl-PL" dirty="0"/>
              <a:t>365 razy w Biblii</a:t>
            </a:r>
          </a:p>
          <a:p>
            <a:r>
              <a:rPr lang="pl-PL" dirty="0"/>
              <a:t>Religia strachu – zniewolenie człowieka</a:t>
            </a:r>
          </a:p>
          <a:p>
            <a:r>
              <a:rPr lang="pl-PL" dirty="0"/>
              <a:t>Chrześcijaństwo uwalnia od strachu</a:t>
            </a:r>
          </a:p>
          <a:p>
            <a:r>
              <a:rPr lang="pl-PL" i="1" dirty="0"/>
              <a:t>Dlaczego? Bo Ja jestem </a:t>
            </a:r>
            <a:r>
              <a:rPr lang="pl-PL" dirty="0"/>
              <a:t>– </a:t>
            </a:r>
            <a:r>
              <a:rPr lang="pl-PL" dirty="0" err="1"/>
              <a:t>samoobjawienie</a:t>
            </a:r>
            <a:r>
              <a:rPr lang="pl-PL" dirty="0"/>
              <a:t> Boga, Mojżesz i krzak gorejący. Imię Boga – Bóg chce być poznany. Ma imię, a zatem jest kimś, a nie czymś.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94538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NIE BÓJ SIĘ!</a:t>
            </a:r>
          </a:p>
        </p:txBody>
      </p:sp>
      <p:pic>
        <p:nvPicPr>
          <p:cNvPr id="7172" name="Picture 4" descr="Znalezione obrazy dla zapytania strah">
            <a:extLst>
              <a:ext uri="{FF2B5EF4-FFF2-40B4-BE49-F238E27FC236}">
                <a16:creationId xmlns:a16="http://schemas.microsoft.com/office/drawing/2014/main" id="{D157A615-C72C-49B0-8B87-4FD827A715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7" y="1881981"/>
            <a:ext cx="7620000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875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NIE BÓJ SIĘ!</a:t>
            </a:r>
          </a:p>
        </p:txBody>
      </p:sp>
      <p:pic>
        <p:nvPicPr>
          <p:cNvPr id="8194" name="Picture 2" descr="Znalezione obrazy dla zapytania hope">
            <a:extLst>
              <a:ext uri="{FF2B5EF4-FFF2-40B4-BE49-F238E27FC236}">
                <a16:creationId xmlns:a16="http://schemas.microsoft.com/office/drawing/2014/main" id="{E1FB9B7E-438F-4FAC-A734-C345A94259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661" y="1825625"/>
            <a:ext cx="715925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453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INTERPRETACJE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3600" dirty="0"/>
              <a:t>1. </a:t>
            </a:r>
            <a:r>
              <a:rPr lang="pl-PL" sz="36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preteryzm</a:t>
            </a:r>
            <a:r>
              <a:rPr lang="pl-PL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3600" dirty="0"/>
              <a:t>(ang. </a:t>
            </a:r>
            <a:r>
              <a:rPr lang="pl-PL" sz="3600" dirty="0" err="1"/>
              <a:t>preterist</a:t>
            </a:r>
            <a:r>
              <a:rPr lang="pl-PL" sz="3600" dirty="0"/>
              <a:t> </a:t>
            </a:r>
            <a:r>
              <a:rPr lang="pl-PL" sz="3600" dirty="0" err="1"/>
              <a:t>view</a:t>
            </a:r>
            <a:r>
              <a:rPr lang="pl-PL" sz="3600" dirty="0"/>
              <a:t>): czasy starożytne</a:t>
            </a:r>
          </a:p>
          <a:p>
            <a:pPr marL="0" indent="0">
              <a:buNone/>
            </a:pPr>
            <a:r>
              <a:rPr lang="pl-PL" sz="3600" dirty="0"/>
              <a:t>2. </a:t>
            </a:r>
            <a:r>
              <a:rPr lang="pl-PL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futuryzm</a:t>
            </a:r>
            <a:r>
              <a:rPr lang="pl-PL" sz="3600" dirty="0"/>
              <a:t>: </a:t>
            </a:r>
            <a:r>
              <a:rPr lang="pl-PL" sz="3600" dirty="0" err="1"/>
              <a:t>pzryszłość</a:t>
            </a:r>
            <a:endParaRPr lang="pl-PL" sz="3600" dirty="0"/>
          </a:p>
          <a:p>
            <a:pPr marL="0" indent="0">
              <a:buNone/>
            </a:pPr>
            <a:r>
              <a:rPr lang="pl-PL" sz="3600" dirty="0"/>
              <a:t>3. </a:t>
            </a:r>
            <a:r>
              <a:rPr lang="pl-PL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historyzm</a:t>
            </a:r>
            <a:r>
              <a:rPr lang="pl-PL" sz="3600" dirty="0"/>
              <a:t> (ujęcie holistyczne): cała historia świata</a:t>
            </a:r>
          </a:p>
          <a:p>
            <a:pPr marL="0" indent="0">
              <a:buNone/>
            </a:pPr>
            <a:r>
              <a:rPr lang="pl-PL" sz="3600" dirty="0"/>
              <a:t>4. </a:t>
            </a:r>
            <a:r>
              <a:rPr lang="pl-PL" sz="3600" dirty="0">
                <a:solidFill>
                  <a:srgbClr val="FFC000"/>
                </a:solidFill>
              </a:rPr>
              <a:t>idealizm/uniwersalizm</a:t>
            </a:r>
            <a:r>
              <a:rPr lang="pl-PL" sz="3600" dirty="0"/>
              <a:t>: idea</a:t>
            </a:r>
          </a:p>
          <a:p>
            <a:pPr marL="0" indent="0">
              <a:buNone/>
            </a:pPr>
            <a:r>
              <a:rPr lang="pl-PL" sz="3600" dirty="0"/>
              <a:t>5. </a:t>
            </a:r>
            <a:r>
              <a:rPr lang="pl-PL" sz="3600" dirty="0">
                <a:solidFill>
                  <a:srgbClr val="00B0F0"/>
                </a:solidFill>
              </a:rPr>
              <a:t>eklektyzm</a:t>
            </a:r>
            <a:r>
              <a:rPr lang="pl-PL" sz="3600" dirty="0"/>
              <a:t>: łączy poprzednie idee (XX/XXI wiek)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1087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INTERPRETACJE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 czym opowiada ten tekst?</a:t>
            </a:r>
          </a:p>
          <a:p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 końcu czasów</a:t>
            </a:r>
          </a:p>
          <a:p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 całej historii</a:t>
            </a:r>
          </a:p>
          <a:p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 każdym człowieku!</a:t>
            </a:r>
          </a:p>
          <a:p>
            <a:r>
              <a:rPr lang="pl-PL" dirty="0"/>
              <a:t>Jest to opis duchowy, symboliczny, alegoryczny.</a:t>
            </a:r>
          </a:p>
          <a:p>
            <a:r>
              <a:rPr lang="pl-PL" dirty="0"/>
              <a:t>Ta rzeczywistość odbija się w świecie. Duchowe zmaganie w świecie (dualizm janowy)</a:t>
            </a:r>
          </a:p>
          <a:p>
            <a:r>
              <a:rPr lang="pl-PL" dirty="0"/>
              <a:t>Przesłanie: </a:t>
            </a:r>
            <a:r>
              <a:rPr lang="pl-PL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Czytajcie ZNAKI! Nawróćcie się do mnie! Tak dalej nie można żyć. Zostawcie tę nędzę (świat).</a:t>
            </a:r>
          </a:p>
        </p:txBody>
      </p:sp>
    </p:spTree>
    <p:extLst>
      <p:ext uri="{BB962C8B-B14F-4D97-AF65-F5344CB8AC3E}">
        <p14:creationId xmlns:p14="http://schemas.microsoft.com/office/powerpoint/2010/main" val="1421009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HEREZJE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Milenaryzm</a:t>
            </a:r>
            <a:r>
              <a:rPr lang="pl-PL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pl-PL" sz="2800" dirty="0"/>
              <a:t>(łac. </a:t>
            </a:r>
            <a:r>
              <a:rPr lang="pl-PL" sz="2800" dirty="0" err="1"/>
              <a:t>mille</a:t>
            </a:r>
            <a:r>
              <a:rPr lang="pl-PL" sz="2800" dirty="0"/>
              <a:t> „tysiąc”), także </a:t>
            </a:r>
            <a:r>
              <a:rPr lang="pl-PL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chiliazm</a:t>
            </a:r>
            <a:r>
              <a:rPr lang="pl-PL" sz="2800" dirty="0"/>
              <a:t> (od gr. </a:t>
            </a:r>
            <a:r>
              <a:rPr lang="pl-PL" sz="2800" dirty="0" err="1"/>
              <a:t>χίλι</a:t>
            </a:r>
            <a:r>
              <a:rPr lang="pl-PL" sz="2800" dirty="0"/>
              <a:t>α /chilia/ „tysiąc”) – w judaizmie i chrześcijaństwie pogląd wyznający bliskie nadejście tysiącletniego panowania Królestwa Bożego, szczególnej formy epoki mesjańskiej. Interpretując pewne fragmenty Biblii, zwłaszcza Księgę Apokalipsy 20,1-7, wyznania i ruchy milenarystyczne wierzą że owo milenium będzie okresem tysiąca lat zbawienia i panowania szczęśliwości na Ziemi.</a:t>
            </a:r>
          </a:p>
          <a:p>
            <a:r>
              <a:rPr lang="pl-PL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Adwentyści, Mormoni, Świadkowie Jehowy, Rastafarianie</a:t>
            </a:r>
          </a:p>
        </p:txBody>
      </p:sp>
    </p:spTree>
    <p:extLst>
      <p:ext uri="{BB962C8B-B14F-4D97-AF65-F5344CB8AC3E}">
        <p14:creationId xmlns:p14="http://schemas.microsoft.com/office/powerpoint/2010/main" val="1870028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SEKTY APOKALIPTYCZNE</a:t>
            </a:r>
          </a:p>
        </p:txBody>
      </p:sp>
      <p:pic>
        <p:nvPicPr>
          <p:cNvPr id="5122" name="Picture 2" descr="Znalezione obrazy dla zapytania jesus is coming run">
            <a:extLst>
              <a:ext uri="{FF2B5EF4-FFF2-40B4-BE49-F238E27FC236}">
                <a16:creationId xmlns:a16="http://schemas.microsoft.com/office/drawing/2014/main" id="{71A6D1A8-4FEC-4823-9F59-CB8D72A21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11" y="1888931"/>
            <a:ext cx="8757407" cy="486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1BB03333-3D6C-42E0-B577-35007A8A2E0A}"/>
              </a:ext>
            </a:extLst>
          </p:cNvPr>
          <p:cNvSpPr/>
          <p:nvPr/>
        </p:nvSpPr>
        <p:spPr>
          <a:xfrm>
            <a:off x="6526635" y="4555221"/>
            <a:ext cx="2768367" cy="696287"/>
          </a:xfrm>
          <a:prstGeom prst="rect">
            <a:avLst/>
          </a:prstGeom>
          <a:solidFill>
            <a:srgbClr val="675642"/>
          </a:solidFill>
          <a:ln>
            <a:solidFill>
              <a:srgbClr val="675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spc="-15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JEZUS NADCHODZI…</a:t>
            </a:r>
          </a:p>
          <a:p>
            <a:pPr algn="ctr"/>
            <a:r>
              <a:rPr lang="pl-PL" sz="2000" b="1" spc="-150" dirty="0">
                <a:solidFill>
                  <a:srgbClr val="A5002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UCIEKAJ!</a:t>
            </a:r>
          </a:p>
        </p:txBody>
      </p:sp>
    </p:spTree>
    <p:extLst>
      <p:ext uri="{BB962C8B-B14F-4D97-AF65-F5344CB8AC3E}">
        <p14:creationId xmlns:p14="http://schemas.microsoft.com/office/powerpoint/2010/main" val="176358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NASZ PATRON</a:t>
            </a:r>
          </a:p>
        </p:txBody>
      </p:sp>
      <p:pic>
        <p:nvPicPr>
          <p:cNvPr id="4" name="Picture 2" descr="Znalezione obrazy dla zapytania jan apostol">
            <a:extLst>
              <a:ext uri="{FF2B5EF4-FFF2-40B4-BE49-F238E27FC236}">
                <a16:creationId xmlns:a16="http://schemas.microsoft.com/office/drawing/2014/main" id="{8F13EABD-AFBC-46F5-BE69-657BAED911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6085" y="1825625"/>
            <a:ext cx="350240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21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TŁUMACZENIE</a:t>
            </a:r>
          </a:p>
        </p:txBody>
      </p:sp>
      <p:pic>
        <p:nvPicPr>
          <p:cNvPr id="6148" name="Picture 4" descr="Znalezione obrazy dla zapytania BIBLIA PAULISTÃW">
            <a:extLst>
              <a:ext uri="{FF2B5EF4-FFF2-40B4-BE49-F238E27FC236}">
                <a16:creationId xmlns:a16="http://schemas.microsoft.com/office/drawing/2014/main" id="{00986555-1294-4550-AC0D-013143E40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326" y="2065867"/>
            <a:ext cx="8519348" cy="479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417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AC2D41-125C-46FE-A72C-AEF8EAFA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7780"/>
            <a:ext cx="10131425" cy="66021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Objawienie </a:t>
            </a:r>
            <a:r>
              <a:rPr lang="pl-PL" dirty="0"/>
              <a:t>Jezusa  Chrystusa,  które dał mu Bóg, aby pokazać swoim sługom, co </a:t>
            </a:r>
            <a:r>
              <a:rPr lang="pl-PL" u="sng" dirty="0"/>
              <a:t>wkrótce</a:t>
            </a:r>
            <a:r>
              <a:rPr lang="pl-PL" dirty="0"/>
              <a:t> musi się wydarzyć. On posłał swojego anioła,  aby ukazał to Jego słudze, </a:t>
            </a:r>
            <a:r>
              <a:rPr lang="pl-PL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Janowi</a:t>
            </a:r>
            <a:r>
              <a:rPr lang="pl-PL" b="1" dirty="0">
                <a:solidFill>
                  <a:srgbClr val="FFFF00"/>
                </a:solidFill>
              </a:rPr>
              <a:t>. </a:t>
            </a:r>
            <a:r>
              <a:rPr lang="pl-PL" dirty="0"/>
              <a:t>Ten poświadczył słowo Boże i świadectwo Jezusa Chrystusa, zgodnie z tym, co widział. </a:t>
            </a:r>
            <a:r>
              <a:rPr lang="pl-PL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Szczęśliwy, kto odczytuje, i ci, którzy słyszą słowa proroctwa oraz przestrzegają tego</a:t>
            </a:r>
            <a:r>
              <a:rPr lang="pl-PL" dirty="0"/>
              <a:t>, co jest w nim napisane, bo czas jest bliski. </a:t>
            </a:r>
            <a:r>
              <a:rPr lang="pl-PL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Jan do siedmiu Kościołów</a:t>
            </a:r>
            <a:r>
              <a:rPr lang="pl-PL" b="1" dirty="0"/>
              <a:t>,</a:t>
            </a:r>
            <a:r>
              <a:rPr lang="pl-PL" dirty="0"/>
              <a:t> które są w Azji:  Łaska wam i pokój  od Tego, który jest, który był i który przychodzi oraz od siedmiu Duchów,  które są przed Jego tronem, i od Jezusa  Chrystusa,  wiernego świadka, Pierworodnego  spośród umarłych i Władcy królów ziemi. </a:t>
            </a:r>
            <a:r>
              <a:rPr lang="pl-PL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Temu, który nas miłuje </a:t>
            </a:r>
            <a:r>
              <a:rPr lang="pl-PL" dirty="0"/>
              <a:t>i który swoją krwią  uwolnił nas od naszych grzechów oraz uczynił nas królestwem, kapłanami dla Boga, swego Ojca, Jemu chwała  i panowanie na wieki wieków. Amen.  Oto przychodzi wśród obłoków i każdy Go zobaczy, również ci, którzy Go przebili. Wszystkie narody ziemi będą nad Nim lamentować. </a:t>
            </a:r>
            <a:r>
              <a:rPr lang="pl-PL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Tak! Amen! </a:t>
            </a:r>
            <a:r>
              <a:rPr lang="pl-PL" dirty="0"/>
              <a:t>„Ja jestem Alfa i Omega” – mówi Pan  Bóg, który jest, który był i który przychodzi, Wszechmocny!</a:t>
            </a:r>
          </a:p>
        </p:txBody>
      </p:sp>
    </p:spTree>
    <p:extLst>
      <p:ext uri="{BB962C8B-B14F-4D97-AF65-F5344CB8AC3E}">
        <p14:creationId xmlns:p14="http://schemas.microsoft.com/office/powerpoint/2010/main" val="31777973"/>
      </p:ext>
    </p:extLst>
  </p:cSld>
  <p:clrMapOvr>
    <a:masterClrMapping/>
  </p:clrMapOvr>
</p:sld>
</file>

<file path=ppt/theme/theme1.xml><?xml version="1.0" encoding="utf-8"?>
<a:theme xmlns:a="http://schemas.openxmlformats.org/drawingml/2006/main" name="Głębokość">
  <a:themeElements>
    <a:clrScheme name="Głębokość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Głębokość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łębokość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TM04033923[[fn=Głębokość]]</Template>
  <TotalTime>147</TotalTime>
  <Words>1320</Words>
  <Application>Microsoft Office PowerPoint</Application>
  <PresentationFormat>Panoramiczny</PresentationFormat>
  <Paragraphs>96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3" baseType="lpstr">
      <vt:lpstr>Yu Gothic UI Semibold</vt:lpstr>
      <vt:lpstr>Arial</vt:lpstr>
      <vt:lpstr>Bahnschrift SemiBold SemiConden</vt:lpstr>
      <vt:lpstr>Corbel</vt:lpstr>
      <vt:lpstr>Głębokość</vt:lpstr>
      <vt:lpstr>APOKALIPSA</vt:lpstr>
      <vt:lpstr>DLACZEGO APOKALIPSA?</vt:lpstr>
      <vt:lpstr>INTERPRETACJE</vt:lpstr>
      <vt:lpstr>INTERPRETACJE</vt:lpstr>
      <vt:lpstr>HEREZJE</vt:lpstr>
      <vt:lpstr>SEKTY APOKALIPTYCZNE</vt:lpstr>
      <vt:lpstr>NASZ PATRON</vt:lpstr>
      <vt:lpstr>TŁUMACZENIE</vt:lpstr>
      <vt:lpstr>Prezentacja programu PowerPoint</vt:lpstr>
      <vt:lpstr>Prezentacja programu PowerPoint</vt:lpstr>
      <vt:lpstr>Prezentacja programu PowerPoint</vt:lpstr>
      <vt:lpstr>OBJAWIENIE JEZUSA CHRYSTUSA</vt:lpstr>
      <vt:lpstr>JAN UNIWERSALNY</vt:lpstr>
      <vt:lpstr>PATMOS</vt:lpstr>
      <vt:lpstr>ODCZYTYWANIE, SŁUCHANIE I PRZESTRZEGANIE</vt:lpstr>
      <vt:lpstr>ODCZYTYWANIE, SŁUCHANIE I PRZESTRZEGANIE</vt:lpstr>
      <vt:lpstr>ODCZYTYWANIE, SŁUCHANIE I PRZESTRZEGANIE</vt:lpstr>
      <vt:lpstr>SIEDEM KOŚCIOŁÓW</vt:lpstr>
      <vt:lpstr>SIEDEM KOŚCIOŁÓW</vt:lpstr>
      <vt:lpstr>SIEDEM KOŚCIOŁÓW</vt:lpstr>
      <vt:lpstr>SYN CZŁOWIECZY</vt:lpstr>
      <vt:lpstr>SYN CZŁOWIECZY</vt:lpstr>
      <vt:lpstr>SYN CZŁOWIECZY</vt:lpstr>
      <vt:lpstr>MIECZ OBOSIECZNY</vt:lpstr>
      <vt:lpstr>MIECZ OBOSIECZNY I SZABLA</vt:lpstr>
      <vt:lpstr>NIE BÓJ SIĘ!</vt:lpstr>
      <vt:lpstr>NIE BÓJ SIĘ!</vt:lpstr>
      <vt:lpstr>NIE BÓJ SIĘ!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APOKALIPSA</dc:title>
  <dc:creator>Mateusz Szerszeń</dc:creator>
  <cp:lastModifiedBy>Mateusz Szerszeń</cp:lastModifiedBy>
  <cp:revision>30</cp:revision>
  <dcterms:created xsi:type="dcterms:W3CDTF">2018-09-06T17:04:25Z</dcterms:created>
  <dcterms:modified xsi:type="dcterms:W3CDTF">2018-09-10T08:10:03Z</dcterms:modified>
</cp:coreProperties>
</file>